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58" r:id="rId14"/>
    <p:sldId id="270" r:id="rId15"/>
    <p:sldId id="269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>
        <p:scale>
          <a:sx n="99" d="100"/>
          <a:sy n="99" d="100"/>
        </p:scale>
        <p:origin x="1038" y="3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E251AB-2A06-4B61-8A6D-3950607C392A}" type="doc">
      <dgm:prSet loTypeId="urn:microsoft.com/office/officeart/2005/8/layout/matrix3" loCatId="matrix" qsTypeId="urn:microsoft.com/office/officeart/2005/8/quickstyle/simple2" qsCatId="simple" csTypeId="urn:microsoft.com/office/officeart/2005/8/colors/accent5_2" csCatId="accent5"/>
      <dgm:spPr/>
      <dgm:t>
        <a:bodyPr/>
        <a:lstStyle/>
        <a:p>
          <a:endParaRPr lang="en-US"/>
        </a:p>
      </dgm:t>
    </dgm:pt>
    <dgm:pt modelId="{F4EAE432-8178-4F26-BC64-E649B6B5338C}">
      <dgm:prSet/>
      <dgm:spPr/>
      <dgm:t>
        <a:bodyPr/>
        <a:lstStyle/>
        <a:p>
          <a:r>
            <a:rPr lang="en-US"/>
            <a:t>Receive handoffs from the Quarter Back</a:t>
          </a:r>
        </a:p>
      </dgm:t>
    </dgm:pt>
    <dgm:pt modelId="{16B442E2-B371-4A25-BFA8-D2AF897BAD8C}" type="parTrans" cxnId="{0E348D11-15DB-4ADF-889D-1FEB51CCFD29}">
      <dgm:prSet/>
      <dgm:spPr/>
      <dgm:t>
        <a:bodyPr/>
        <a:lstStyle/>
        <a:p>
          <a:endParaRPr lang="en-US"/>
        </a:p>
      </dgm:t>
    </dgm:pt>
    <dgm:pt modelId="{9017A23C-BFCA-46F4-A213-3D110D125D1B}" type="sibTrans" cxnId="{0E348D11-15DB-4ADF-889D-1FEB51CCFD29}">
      <dgm:prSet/>
      <dgm:spPr/>
      <dgm:t>
        <a:bodyPr/>
        <a:lstStyle/>
        <a:p>
          <a:endParaRPr lang="en-US"/>
        </a:p>
      </dgm:t>
    </dgm:pt>
    <dgm:pt modelId="{ACF29A05-3FD2-459F-937F-D46E13074438}">
      <dgm:prSet/>
      <dgm:spPr/>
      <dgm:t>
        <a:bodyPr/>
        <a:lstStyle/>
        <a:p>
          <a:r>
            <a:rPr lang="en-US"/>
            <a:t>Run the ball</a:t>
          </a:r>
        </a:p>
      </dgm:t>
    </dgm:pt>
    <dgm:pt modelId="{F646EB26-EE56-44C2-8721-0CA3121AED4F}" type="parTrans" cxnId="{64E7339B-CA54-4134-81BA-3978891896EB}">
      <dgm:prSet/>
      <dgm:spPr/>
      <dgm:t>
        <a:bodyPr/>
        <a:lstStyle/>
        <a:p>
          <a:endParaRPr lang="en-US"/>
        </a:p>
      </dgm:t>
    </dgm:pt>
    <dgm:pt modelId="{105AD258-1A64-4DAB-BD83-11424936A014}" type="sibTrans" cxnId="{64E7339B-CA54-4134-81BA-3978891896EB}">
      <dgm:prSet/>
      <dgm:spPr/>
      <dgm:t>
        <a:bodyPr/>
        <a:lstStyle/>
        <a:p>
          <a:endParaRPr lang="en-US"/>
        </a:p>
      </dgm:t>
    </dgm:pt>
    <dgm:pt modelId="{1E0F5F36-2965-43B8-997B-5278FC3915B9}">
      <dgm:prSet/>
      <dgm:spPr/>
      <dgm:t>
        <a:bodyPr/>
        <a:lstStyle/>
        <a:p>
          <a:r>
            <a:rPr lang="en-US"/>
            <a:t>Block</a:t>
          </a:r>
        </a:p>
      </dgm:t>
    </dgm:pt>
    <dgm:pt modelId="{41297D7D-5EDE-4448-AB49-BFA561554DBA}" type="parTrans" cxnId="{CE0F736A-E3F0-4D70-8528-B06F5D939B85}">
      <dgm:prSet/>
      <dgm:spPr/>
      <dgm:t>
        <a:bodyPr/>
        <a:lstStyle/>
        <a:p>
          <a:endParaRPr lang="en-US"/>
        </a:p>
      </dgm:t>
    </dgm:pt>
    <dgm:pt modelId="{A278E84F-2D85-48D8-8398-C211356B1A65}" type="sibTrans" cxnId="{CE0F736A-E3F0-4D70-8528-B06F5D939B85}">
      <dgm:prSet/>
      <dgm:spPr/>
      <dgm:t>
        <a:bodyPr/>
        <a:lstStyle/>
        <a:p>
          <a:endParaRPr lang="en-US"/>
        </a:p>
      </dgm:t>
    </dgm:pt>
    <dgm:pt modelId="{3E917162-1E99-4086-96AA-764E7D2855C4}">
      <dgm:prSet/>
      <dgm:spPr/>
      <dgm:t>
        <a:bodyPr/>
        <a:lstStyle/>
        <a:p>
          <a:r>
            <a:rPr lang="en-US"/>
            <a:t>Line up as a wide receiver to catch the ball</a:t>
          </a:r>
        </a:p>
      </dgm:t>
    </dgm:pt>
    <dgm:pt modelId="{AF1C4496-95E4-4B3C-A5B1-42FBA12D90A1}" type="parTrans" cxnId="{EB5522D3-0111-4B4B-8BF5-0AFAD60AF74C}">
      <dgm:prSet/>
      <dgm:spPr/>
      <dgm:t>
        <a:bodyPr/>
        <a:lstStyle/>
        <a:p>
          <a:endParaRPr lang="en-US"/>
        </a:p>
      </dgm:t>
    </dgm:pt>
    <dgm:pt modelId="{C3EF10CA-0F51-4F51-98DA-BF6299503BD0}" type="sibTrans" cxnId="{EB5522D3-0111-4B4B-8BF5-0AFAD60AF74C}">
      <dgm:prSet/>
      <dgm:spPr/>
      <dgm:t>
        <a:bodyPr/>
        <a:lstStyle/>
        <a:p>
          <a:endParaRPr lang="en-US"/>
        </a:p>
      </dgm:t>
    </dgm:pt>
    <dgm:pt modelId="{004AECAD-22CD-4136-AE16-776936C7C0C9}" type="pres">
      <dgm:prSet presAssocID="{59E251AB-2A06-4B61-8A6D-3950607C392A}" presName="matrix" presStyleCnt="0">
        <dgm:presLayoutVars>
          <dgm:chMax val="1"/>
          <dgm:dir/>
          <dgm:resizeHandles val="exact"/>
        </dgm:presLayoutVars>
      </dgm:prSet>
      <dgm:spPr/>
    </dgm:pt>
    <dgm:pt modelId="{BFDF704B-7196-4338-A462-0CD707D31266}" type="pres">
      <dgm:prSet presAssocID="{59E251AB-2A06-4B61-8A6D-3950607C392A}" presName="diamond" presStyleLbl="bgShp" presStyleIdx="0" presStyleCnt="1"/>
      <dgm:spPr/>
    </dgm:pt>
    <dgm:pt modelId="{259B4FE1-0A3D-4646-BEEB-295DF2671263}" type="pres">
      <dgm:prSet presAssocID="{59E251AB-2A06-4B61-8A6D-3950607C392A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1EE2B9A-69AA-42AB-AB6E-AA91B383E208}" type="pres">
      <dgm:prSet presAssocID="{59E251AB-2A06-4B61-8A6D-3950607C392A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AE5147CC-7B39-4703-819E-F196C3C73BD1}" type="pres">
      <dgm:prSet presAssocID="{59E251AB-2A06-4B61-8A6D-3950607C392A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2FE9DD3-8251-4C63-A8B6-8E079B16ED22}" type="pres">
      <dgm:prSet presAssocID="{59E251AB-2A06-4B61-8A6D-3950607C392A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E348D11-15DB-4ADF-889D-1FEB51CCFD29}" srcId="{59E251AB-2A06-4B61-8A6D-3950607C392A}" destId="{F4EAE432-8178-4F26-BC64-E649B6B5338C}" srcOrd="0" destOrd="0" parTransId="{16B442E2-B371-4A25-BFA8-D2AF897BAD8C}" sibTransId="{9017A23C-BFCA-46F4-A213-3D110D125D1B}"/>
    <dgm:cxn modelId="{0F2CBE25-FA8A-426C-BEF9-B17020FC5C55}" type="presOf" srcId="{F4EAE432-8178-4F26-BC64-E649B6B5338C}" destId="{259B4FE1-0A3D-4646-BEEB-295DF2671263}" srcOrd="0" destOrd="0" presId="urn:microsoft.com/office/officeart/2005/8/layout/matrix3"/>
    <dgm:cxn modelId="{3E67CF25-E6E2-4692-BBFB-14E4A067888B}" type="presOf" srcId="{59E251AB-2A06-4B61-8A6D-3950607C392A}" destId="{004AECAD-22CD-4136-AE16-776936C7C0C9}" srcOrd="0" destOrd="0" presId="urn:microsoft.com/office/officeart/2005/8/layout/matrix3"/>
    <dgm:cxn modelId="{D96AF45E-1666-456D-A63C-EA23C949EEF8}" type="presOf" srcId="{ACF29A05-3FD2-459F-937F-D46E13074438}" destId="{B1EE2B9A-69AA-42AB-AB6E-AA91B383E208}" srcOrd="0" destOrd="0" presId="urn:microsoft.com/office/officeart/2005/8/layout/matrix3"/>
    <dgm:cxn modelId="{CE0F736A-E3F0-4D70-8528-B06F5D939B85}" srcId="{59E251AB-2A06-4B61-8A6D-3950607C392A}" destId="{1E0F5F36-2965-43B8-997B-5278FC3915B9}" srcOrd="2" destOrd="0" parTransId="{41297D7D-5EDE-4448-AB49-BFA561554DBA}" sibTransId="{A278E84F-2D85-48D8-8398-C211356B1A65}"/>
    <dgm:cxn modelId="{BC2E7775-D035-4D44-8E14-08F7F3823BE0}" type="presOf" srcId="{1E0F5F36-2965-43B8-997B-5278FC3915B9}" destId="{AE5147CC-7B39-4703-819E-F196C3C73BD1}" srcOrd="0" destOrd="0" presId="urn:microsoft.com/office/officeart/2005/8/layout/matrix3"/>
    <dgm:cxn modelId="{D98DA78D-D481-4D21-BCD6-BBA34154471D}" type="presOf" srcId="{3E917162-1E99-4086-96AA-764E7D2855C4}" destId="{A2FE9DD3-8251-4C63-A8B6-8E079B16ED22}" srcOrd="0" destOrd="0" presId="urn:microsoft.com/office/officeart/2005/8/layout/matrix3"/>
    <dgm:cxn modelId="{64E7339B-CA54-4134-81BA-3978891896EB}" srcId="{59E251AB-2A06-4B61-8A6D-3950607C392A}" destId="{ACF29A05-3FD2-459F-937F-D46E13074438}" srcOrd="1" destOrd="0" parTransId="{F646EB26-EE56-44C2-8721-0CA3121AED4F}" sibTransId="{105AD258-1A64-4DAB-BD83-11424936A014}"/>
    <dgm:cxn modelId="{EB5522D3-0111-4B4B-8BF5-0AFAD60AF74C}" srcId="{59E251AB-2A06-4B61-8A6D-3950607C392A}" destId="{3E917162-1E99-4086-96AA-764E7D2855C4}" srcOrd="3" destOrd="0" parTransId="{AF1C4496-95E4-4B3C-A5B1-42FBA12D90A1}" sibTransId="{C3EF10CA-0F51-4F51-98DA-BF6299503BD0}"/>
    <dgm:cxn modelId="{6DF49B47-9CDA-48BD-821C-2547F4344026}" type="presParOf" srcId="{004AECAD-22CD-4136-AE16-776936C7C0C9}" destId="{BFDF704B-7196-4338-A462-0CD707D31266}" srcOrd="0" destOrd="0" presId="urn:microsoft.com/office/officeart/2005/8/layout/matrix3"/>
    <dgm:cxn modelId="{FEF73E25-9CDF-4770-ABC4-0D766EC341FF}" type="presParOf" srcId="{004AECAD-22CD-4136-AE16-776936C7C0C9}" destId="{259B4FE1-0A3D-4646-BEEB-295DF2671263}" srcOrd="1" destOrd="0" presId="urn:microsoft.com/office/officeart/2005/8/layout/matrix3"/>
    <dgm:cxn modelId="{0F768365-E713-4C27-A83E-80D35CA03835}" type="presParOf" srcId="{004AECAD-22CD-4136-AE16-776936C7C0C9}" destId="{B1EE2B9A-69AA-42AB-AB6E-AA91B383E208}" srcOrd="2" destOrd="0" presId="urn:microsoft.com/office/officeart/2005/8/layout/matrix3"/>
    <dgm:cxn modelId="{EB1AC030-5822-45AA-8C25-55B9F382FC69}" type="presParOf" srcId="{004AECAD-22CD-4136-AE16-776936C7C0C9}" destId="{AE5147CC-7B39-4703-819E-F196C3C73BD1}" srcOrd="3" destOrd="0" presId="urn:microsoft.com/office/officeart/2005/8/layout/matrix3"/>
    <dgm:cxn modelId="{D4423BFD-CA7A-4123-AD08-D3E9C4B89737}" type="presParOf" srcId="{004AECAD-22CD-4136-AE16-776936C7C0C9}" destId="{A2FE9DD3-8251-4C63-A8B6-8E079B16ED22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165112-3EE5-4A55-B0FF-8D2966D69161}" type="doc">
      <dgm:prSet loTypeId="urn:microsoft.com/office/officeart/2005/8/layout/process4" loCatId="process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2ED8A4E5-D9F4-40F6-AED0-A4CA6BA2C009}">
      <dgm:prSet/>
      <dgm:spPr/>
      <dgm:t>
        <a:bodyPr/>
        <a:lstStyle/>
        <a:p>
          <a:r>
            <a:rPr lang="en-US" dirty="0"/>
            <a:t>Were RB’s ever viewed higher than 7</a:t>
          </a:r>
          <a:r>
            <a:rPr lang="en-US" baseline="30000" dirty="0"/>
            <a:t>th</a:t>
          </a:r>
          <a:r>
            <a:rPr lang="en-US" dirty="0"/>
            <a:t> most important?</a:t>
          </a:r>
        </a:p>
      </dgm:t>
    </dgm:pt>
    <dgm:pt modelId="{2CF156D1-14D5-4E52-8B8B-B05CA17D50BB}" type="parTrans" cxnId="{00949227-2BE6-4B61-B650-155C33DBB6A9}">
      <dgm:prSet/>
      <dgm:spPr/>
      <dgm:t>
        <a:bodyPr/>
        <a:lstStyle/>
        <a:p>
          <a:endParaRPr lang="en-US"/>
        </a:p>
      </dgm:t>
    </dgm:pt>
    <dgm:pt modelId="{491B4699-21C5-4514-ABAE-846A84E98C60}" type="sibTrans" cxnId="{00949227-2BE6-4B61-B650-155C33DBB6A9}">
      <dgm:prSet/>
      <dgm:spPr/>
      <dgm:t>
        <a:bodyPr/>
        <a:lstStyle/>
        <a:p>
          <a:endParaRPr lang="en-US"/>
        </a:p>
      </dgm:t>
    </dgm:pt>
    <dgm:pt modelId="{56C393F1-F836-441D-84F7-72F5113B9862}">
      <dgm:prSet/>
      <dgm:spPr/>
      <dgm:t>
        <a:bodyPr/>
        <a:lstStyle/>
        <a:p>
          <a:r>
            <a:rPr lang="en-US" dirty="0"/>
            <a:t>Were RB’s used differently in the past?</a:t>
          </a:r>
        </a:p>
      </dgm:t>
    </dgm:pt>
    <dgm:pt modelId="{FC30A875-98A7-4602-8DD9-8B4A473CA3BF}" type="parTrans" cxnId="{0E71A42E-823F-4A7F-B765-36E9C94C0703}">
      <dgm:prSet/>
      <dgm:spPr/>
      <dgm:t>
        <a:bodyPr/>
        <a:lstStyle/>
        <a:p>
          <a:endParaRPr lang="en-US"/>
        </a:p>
      </dgm:t>
    </dgm:pt>
    <dgm:pt modelId="{2D53C2A7-7C79-413F-81EF-6AFA626B79A0}" type="sibTrans" cxnId="{0E71A42E-823F-4A7F-B765-36E9C94C0703}">
      <dgm:prSet/>
      <dgm:spPr/>
      <dgm:t>
        <a:bodyPr/>
        <a:lstStyle/>
        <a:p>
          <a:endParaRPr lang="en-US"/>
        </a:p>
      </dgm:t>
    </dgm:pt>
    <dgm:pt modelId="{62C11721-D621-4D2D-95CD-C886898333FA}">
      <dgm:prSet/>
      <dgm:spPr/>
      <dgm:t>
        <a:bodyPr/>
        <a:lstStyle/>
        <a:p>
          <a:r>
            <a:rPr lang="en-US" dirty="0"/>
            <a:t>How can you determine this?</a:t>
          </a:r>
        </a:p>
      </dgm:t>
    </dgm:pt>
    <dgm:pt modelId="{76276691-5D1B-48CB-B01D-30C52E5E4046}" type="parTrans" cxnId="{0CC3300C-898E-44DF-9D0E-12DEC61A6584}">
      <dgm:prSet/>
      <dgm:spPr/>
      <dgm:t>
        <a:bodyPr/>
        <a:lstStyle/>
        <a:p>
          <a:endParaRPr lang="en-US"/>
        </a:p>
      </dgm:t>
    </dgm:pt>
    <dgm:pt modelId="{712A06EE-6B37-4087-B5B5-BDF120837F64}" type="sibTrans" cxnId="{0CC3300C-898E-44DF-9D0E-12DEC61A6584}">
      <dgm:prSet/>
      <dgm:spPr/>
      <dgm:t>
        <a:bodyPr/>
        <a:lstStyle/>
        <a:p>
          <a:endParaRPr lang="en-US"/>
        </a:p>
      </dgm:t>
    </dgm:pt>
    <dgm:pt modelId="{505BEEDA-AB72-49FD-AA1B-71000B2529A8}" type="pres">
      <dgm:prSet presAssocID="{95165112-3EE5-4A55-B0FF-8D2966D69161}" presName="Name0" presStyleCnt="0">
        <dgm:presLayoutVars>
          <dgm:dir/>
          <dgm:animLvl val="lvl"/>
          <dgm:resizeHandles val="exact"/>
        </dgm:presLayoutVars>
      </dgm:prSet>
      <dgm:spPr/>
    </dgm:pt>
    <dgm:pt modelId="{DBE6A048-A637-46B3-88CA-C9C2C2066AC5}" type="pres">
      <dgm:prSet presAssocID="{62C11721-D621-4D2D-95CD-C886898333FA}" presName="boxAndChildren" presStyleCnt="0"/>
      <dgm:spPr/>
    </dgm:pt>
    <dgm:pt modelId="{F399516F-7789-4C17-810C-AB57CD8A95E9}" type="pres">
      <dgm:prSet presAssocID="{62C11721-D621-4D2D-95CD-C886898333FA}" presName="parentTextBox" presStyleLbl="node1" presStyleIdx="0" presStyleCnt="3"/>
      <dgm:spPr/>
    </dgm:pt>
    <dgm:pt modelId="{7C72BB7E-C20C-4AB4-9D48-504A85913ECD}" type="pres">
      <dgm:prSet presAssocID="{2D53C2A7-7C79-413F-81EF-6AFA626B79A0}" presName="sp" presStyleCnt="0"/>
      <dgm:spPr/>
    </dgm:pt>
    <dgm:pt modelId="{665DC49C-6BA8-4836-8888-ABD3530168D0}" type="pres">
      <dgm:prSet presAssocID="{56C393F1-F836-441D-84F7-72F5113B9862}" presName="arrowAndChildren" presStyleCnt="0"/>
      <dgm:spPr/>
    </dgm:pt>
    <dgm:pt modelId="{2E88EDDE-D365-4B6F-8080-78C2BB4441D0}" type="pres">
      <dgm:prSet presAssocID="{56C393F1-F836-441D-84F7-72F5113B9862}" presName="parentTextArrow" presStyleLbl="node1" presStyleIdx="1" presStyleCnt="3"/>
      <dgm:spPr/>
    </dgm:pt>
    <dgm:pt modelId="{DFC69F3B-9C0B-402F-80D9-21861CDA84C2}" type="pres">
      <dgm:prSet presAssocID="{491B4699-21C5-4514-ABAE-846A84E98C60}" presName="sp" presStyleCnt="0"/>
      <dgm:spPr/>
    </dgm:pt>
    <dgm:pt modelId="{E54E0DD4-BF72-4F7A-910A-44D7178B3016}" type="pres">
      <dgm:prSet presAssocID="{2ED8A4E5-D9F4-40F6-AED0-A4CA6BA2C009}" presName="arrowAndChildren" presStyleCnt="0"/>
      <dgm:spPr/>
    </dgm:pt>
    <dgm:pt modelId="{EE19EBA3-5FFC-47A1-BBC3-9CF08D9EA7C1}" type="pres">
      <dgm:prSet presAssocID="{2ED8A4E5-D9F4-40F6-AED0-A4CA6BA2C009}" presName="parentTextArrow" presStyleLbl="node1" presStyleIdx="2" presStyleCnt="3"/>
      <dgm:spPr/>
    </dgm:pt>
  </dgm:ptLst>
  <dgm:cxnLst>
    <dgm:cxn modelId="{0CC3300C-898E-44DF-9D0E-12DEC61A6584}" srcId="{95165112-3EE5-4A55-B0FF-8D2966D69161}" destId="{62C11721-D621-4D2D-95CD-C886898333FA}" srcOrd="2" destOrd="0" parTransId="{76276691-5D1B-48CB-B01D-30C52E5E4046}" sibTransId="{712A06EE-6B37-4087-B5B5-BDF120837F64}"/>
    <dgm:cxn modelId="{B88E1E1A-DF98-44AF-A973-BF599F237B6D}" type="presOf" srcId="{62C11721-D621-4D2D-95CD-C886898333FA}" destId="{F399516F-7789-4C17-810C-AB57CD8A95E9}" srcOrd="0" destOrd="0" presId="urn:microsoft.com/office/officeart/2005/8/layout/process4"/>
    <dgm:cxn modelId="{00949227-2BE6-4B61-B650-155C33DBB6A9}" srcId="{95165112-3EE5-4A55-B0FF-8D2966D69161}" destId="{2ED8A4E5-D9F4-40F6-AED0-A4CA6BA2C009}" srcOrd="0" destOrd="0" parTransId="{2CF156D1-14D5-4E52-8B8B-B05CA17D50BB}" sibTransId="{491B4699-21C5-4514-ABAE-846A84E98C60}"/>
    <dgm:cxn modelId="{0E71A42E-823F-4A7F-B765-36E9C94C0703}" srcId="{95165112-3EE5-4A55-B0FF-8D2966D69161}" destId="{56C393F1-F836-441D-84F7-72F5113B9862}" srcOrd="1" destOrd="0" parTransId="{FC30A875-98A7-4602-8DD9-8B4A473CA3BF}" sibTransId="{2D53C2A7-7C79-413F-81EF-6AFA626B79A0}"/>
    <dgm:cxn modelId="{0547077A-5B25-444D-AE8D-F932BA7B55C0}" type="presOf" srcId="{56C393F1-F836-441D-84F7-72F5113B9862}" destId="{2E88EDDE-D365-4B6F-8080-78C2BB4441D0}" srcOrd="0" destOrd="0" presId="urn:microsoft.com/office/officeart/2005/8/layout/process4"/>
    <dgm:cxn modelId="{3972CE88-65F5-416D-95F2-8A8BFC8F0B19}" type="presOf" srcId="{95165112-3EE5-4A55-B0FF-8D2966D69161}" destId="{505BEEDA-AB72-49FD-AA1B-71000B2529A8}" srcOrd="0" destOrd="0" presId="urn:microsoft.com/office/officeart/2005/8/layout/process4"/>
    <dgm:cxn modelId="{6F90CEF9-78BA-41F3-B8BF-7F6CAD023FE0}" type="presOf" srcId="{2ED8A4E5-D9F4-40F6-AED0-A4CA6BA2C009}" destId="{EE19EBA3-5FFC-47A1-BBC3-9CF08D9EA7C1}" srcOrd="0" destOrd="0" presId="urn:microsoft.com/office/officeart/2005/8/layout/process4"/>
    <dgm:cxn modelId="{79EBE34A-50F7-49FD-95A7-68B6B93ADA12}" type="presParOf" srcId="{505BEEDA-AB72-49FD-AA1B-71000B2529A8}" destId="{DBE6A048-A637-46B3-88CA-C9C2C2066AC5}" srcOrd="0" destOrd="0" presId="urn:microsoft.com/office/officeart/2005/8/layout/process4"/>
    <dgm:cxn modelId="{8D602501-9464-43E2-92E0-AC27D327249C}" type="presParOf" srcId="{DBE6A048-A637-46B3-88CA-C9C2C2066AC5}" destId="{F399516F-7789-4C17-810C-AB57CD8A95E9}" srcOrd="0" destOrd="0" presId="urn:microsoft.com/office/officeart/2005/8/layout/process4"/>
    <dgm:cxn modelId="{B459BEC9-69AD-4D17-9261-B1EF9260053F}" type="presParOf" srcId="{505BEEDA-AB72-49FD-AA1B-71000B2529A8}" destId="{7C72BB7E-C20C-4AB4-9D48-504A85913ECD}" srcOrd="1" destOrd="0" presId="urn:microsoft.com/office/officeart/2005/8/layout/process4"/>
    <dgm:cxn modelId="{9F902F98-8986-463B-A281-3F593743C081}" type="presParOf" srcId="{505BEEDA-AB72-49FD-AA1B-71000B2529A8}" destId="{665DC49C-6BA8-4836-8888-ABD3530168D0}" srcOrd="2" destOrd="0" presId="urn:microsoft.com/office/officeart/2005/8/layout/process4"/>
    <dgm:cxn modelId="{7C3219DD-CDA4-4547-B55A-2F5DF9ADAFEE}" type="presParOf" srcId="{665DC49C-6BA8-4836-8888-ABD3530168D0}" destId="{2E88EDDE-D365-4B6F-8080-78C2BB4441D0}" srcOrd="0" destOrd="0" presId="urn:microsoft.com/office/officeart/2005/8/layout/process4"/>
    <dgm:cxn modelId="{F0984812-FC6C-4B60-A2B6-152C060A44C0}" type="presParOf" srcId="{505BEEDA-AB72-49FD-AA1B-71000B2529A8}" destId="{DFC69F3B-9C0B-402F-80D9-21861CDA84C2}" srcOrd="3" destOrd="0" presId="urn:microsoft.com/office/officeart/2005/8/layout/process4"/>
    <dgm:cxn modelId="{DD987CBE-777D-4678-BF41-F31F56B28768}" type="presParOf" srcId="{505BEEDA-AB72-49FD-AA1B-71000B2529A8}" destId="{E54E0DD4-BF72-4F7A-910A-44D7178B3016}" srcOrd="4" destOrd="0" presId="urn:microsoft.com/office/officeart/2005/8/layout/process4"/>
    <dgm:cxn modelId="{DFE9108B-2358-4A25-8CA4-D75487034DB7}" type="presParOf" srcId="{E54E0DD4-BF72-4F7A-910A-44D7178B3016}" destId="{EE19EBA3-5FFC-47A1-BBC3-9CF08D9EA7C1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DF704B-7196-4338-A462-0CD707D31266}">
      <dsp:nvSpPr>
        <dsp:cNvPr id="0" name=""/>
        <dsp:cNvSpPr/>
      </dsp:nvSpPr>
      <dsp:spPr>
        <a:xfrm>
          <a:off x="0" y="742812"/>
          <a:ext cx="3480887" cy="3480887"/>
        </a:xfrm>
        <a:prstGeom prst="diamond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9B4FE1-0A3D-4646-BEEB-295DF2671263}">
      <dsp:nvSpPr>
        <dsp:cNvPr id="0" name=""/>
        <dsp:cNvSpPr/>
      </dsp:nvSpPr>
      <dsp:spPr>
        <a:xfrm>
          <a:off x="330684" y="1073496"/>
          <a:ext cx="1357545" cy="135754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Receive handoffs from the Quarter Back</a:t>
          </a:r>
        </a:p>
      </dsp:txBody>
      <dsp:txXfrm>
        <a:off x="396954" y="1139766"/>
        <a:ext cx="1225005" cy="1225005"/>
      </dsp:txXfrm>
    </dsp:sp>
    <dsp:sp modelId="{B1EE2B9A-69AA-42AB-AB6E-AA91B383E208}">
      <dsp:nvSpPr>
        <dsp:cNvPr id="0" name=""/>
        <dsp:cNvSpPr/>
      </dsp:nvSpPr>
      <dsp:spPr>
        <a:xfrm>
          <a:off x="1792656" y="1073496"/>
          <a:ext cx="1357545" cy="135754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Run the ball</a:t>
          </a:r>
        </a:p>
      </dsp:txBody>
      <dsp:txXfrm>
        <a:off x="1858926" y="1139766"/>
        <a:ext cx="1225005" cy="1225005"/>
      </dsp:txXfrm>
    </dsp:sp>
    <dsp:sp modelId="{AE5147CC-7B39-4703-819E-F196C3C73BD1}">
      <dsp:nvSpPr>
        <dsp:cNvPr id="0" name=""/>
        <dsp:cNvSpPr/>
      </dsp:nvSpPr>
      <dsp:spPr>
        <a:xfrm>
          <a:off x="330684" y="2535469"/>
          <a:ext cx="1357545" cy="135754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Block</a:t>
          </a:r>
        </a:p>
      </dsp:txBody>
      <dsp:txXfrm>
        <a:off x="396954" y="2601739"/>
        <a:ext cx="1225005" cy="1225005"/>
      </dsp:txXfrm>
    </dsp:sp>
    <dsp:sp modelId="{A2FE9DD3-8251-4C63-A8B6-8E079B16ED22}">
      <dsp:nvSpPr>
        <dsp:cNvPr id="0" name=""/>
        <dsp:cNvSpPr/>
      </dsp:nvSpPr>
      <dsp:spPr>
        <a:xfrm>
          <a:off x="1792656" y="2535469"/>
          <a:ext cx="1357545" cy="135754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Line up as a wide receiver to catch the ball</a:t>
          </a:r>
        </a:p>
      </dsp:txBody>
      <dsp:txXfrm>
        <a:off x="1858926" y="2601739"/>
        <a:ext cx="1225005" cy="12250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99516F-7789-4C17-810C-AB57CD8A95E9}">
      <dsp:nvSpPr>
        <dsp:cNvPr id="0" name=""/>
        <dsp:cNvSpPr/>
      </dsp:nvSpPr>
      <dsp:spPr>
        <a:xfrm>
          <a:off x="0" y="3738556"/>
          <a:ext cx="3480887" cy="122707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How can you determine this?</a:t>
          </a:r>
        </a:p>
      </dsp:txBody>
      <dsp:txXfrm>
        <a:off x="0" y="3738556"/>
        <a:ext cx="3480887" cy="1227077"/>
      </dsp:txXfrm>
    </dsp:sp>
    <dsp:sp modelId="{2E88EDDE-D365-4B6F-8080-78C2BB4441D0}">
      <dsp:nvSpPr>
        <dsp:cNvPr id="0" name=""/>
        <dsp:cNvSpPr/>
      </dsp:nvSpPr>
      <dsp:spPr>
        <a:xfrm rot="10800000">
          <a:off x="0" y="1869717"/>
          <a:ext cx="3480887" cy="1887245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Were RB’s used differently in the past?</a:t>
          </a:r>
        </a:p>
      </dsp:txBody>
      <dsp:txXfrm rot="10800000">
        <a:off x="0" y="1869717"/>
        <a:ext cx="3480887" cy="1226275"/>
      </dsp:txXfrm>
    </dsp:sp>
    <dsp:sp modelId="{EE19EBA3-5FFC-47A1-BBC3-9CF08D9EA7C1}">
      <dsp:nvSpPr>
        <dsp:cNvPr id="0" name=""/>
        <dsp:cNvSpPr/>
      </dsp:nvSpPr>
      <dsp:spPr>
        <a:xfrm rot="10800000">
          <a:off x="0" y="877"/>
          <a:ext cx="3480887" cy="1887245"/>
        </a:xfrm>
        <a:prstGeom prst="upArrowCallou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Were RB’s ever viewed higher than 7</a:t>
          </a:r>
          <a:r>
            <a:rPr lang="en-US" sz="2100" kern="1200" baseline="30000" dirty="0"/>
            <a:t>th</a:t>
          </a:r>
          <a:r>
            <a:rPr lang="en-US" sz="2100" kern="1200" dirty="0"/>
            <a:t> most important?</a:t>
          </a:r>
        </a:p>
      </dsp:txBody>
      <dsp:txXfrm rot="10800000">
        <a:off x="0" y="877"/>
        <a:ext cx="3480887" cy="12262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D8E5E-745C-407D-B425-C78EBF08DF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1" y="822960"/>
            <a:ext cx="6057899" cy="5015169"/>
          </a:xfrm>
        </p:spPr>
        <p:txBody>
          <a:bodyPr anchor="t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07A4D5-56F4-4287-B174-56C55B18F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113" y="3003642"/>
            <a:ext cx="3522199" cy="2900274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B9C19-FEE0-4852-B181-14A0DD77F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27DDF-01B7-463C-82BC-BBF429618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B2056A-C3EE-4809-B1F3-1CEEEA266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240FCEE-B6E2-46D0-9BB0-F45F79545E9D}"/>
              </a:ext>
            </a:extLst>
          </p:cNvPr>
          <p:cNvCxnSpPr>
            <a:cxnSpLocks/>
          </p:cNvCxnSpPr>
          <p:nvPr/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D2FB83-3783-4477-80B5-DA5BF10BAF57}"/>
              </a:ext>
            </a:extLst>
          </p:cNvPr>
          <p:cNvCxnSpPr>
            <a:cxnSpLocks/>
          </p:cNvCxnSpPr>
          <p:nvPr/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3EA203-71D5-49C0-9626-FFA8E46787B0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2965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99A0A-70FC-426A-8B3B-60FAF9806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F47EC6-9753-4ABC-BB66-64CCC8BA0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71499" y="2036363"/>
            <a:ext cx="11059811" cy="387077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84D9F-DC99-4B4C-98CF-178BBBB76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A6840-AC0B-4260-8368-08E0A22D2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5DAB8-EC07-4CCF-96EA-5D8ACDAE6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438F1AC-9961-4786-A189-20863DD97F68}"/>
              </a:ext>
            </a:extLst>
          </p:cNvPr>
          <p:cNvCxnSpPr>
            <a:cxnSpLocks/>
          </p:cNvCxnSpPr>
          <p:nvPr/>
        </p:nvCxnSpPr>
        <p:spPr>
          <a:xfrm flipH="1">
            <a:off x="571500" y="1780979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124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75F678-EC03-4845-A51B-C90FA6A154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77953" y="797251"/>
            <a:ext cx="2483929" cy="528378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A8B4D-A39F-4528-975A-9C84BEE778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6094" y="797251"/>
            <a:ext cx="8101072" cy="528378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E4A23-6984-4AD1-A51D-600EDC263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73E28-C341-49CC-BAAB-0C0D19821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6D54A-8E86-4026-8DD0-5B0979BB8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B05DA4-DF32-4D7A-9E4D-36309C90C5BB}"/>
              </a:ext>
            </a:extLst>
          </p:cNvPr>
          <p:cNvCxnSpPr>
            <a:cxnSpLocks/>
          </p:cNvCxnSpPr>
          <p:nvPr/>
        </p:nvCxnSpPr>
        <p:spPr>
          <a:xfrm flipH="1">
            <a:off x="566094" y="57711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7CC7262-4997-41E4-976D-BA82E148280F}"/>
              </a:ext>
            </a:extLst>
          </p:cNvPr>
          <p:cNvCxnSpPr>
            <a:cxnSpLocks/>
          </p:cNvCxnSpPr>
          <p:nvPr/>
        </p:nvCxnSpPr>
        <p:spPr>
          <a:xfrm flipV="1">
            <a:off x="8875226" y="571500"/>
            <a:ext cx="0" cy="5711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F5063B5-E478-4C41-AD40-49A39AE07429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094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B2ED8-7F53-4C03-A740-493E5079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11087-99A9-4100-B5F7-520880DE3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499" y="2075688"/>
            <a:ext cx="11059811" cy="39109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B4B20-1A65-4A26-B11E-6095083A1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D52D3-E985-4FEB-89B9-57C754711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A751A-C72D-47C1-A7A6-E8510A40C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144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81F78-07BF-45A9-92D4-E4E0A1E88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914255"/>
            <a:ext cx="6867115" cy="5009471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C2A83-A380-4828-BC68-C065C8BC5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39817" y="914399"/>
            <a:ext cx="2370268" cy="2670273"/>
          </a:xfrm>
        </p:spPr>
        <p:txBody>
          <a:bodyPr anchor="t">
            <a:normAutofit/>
          </a:bodyPr>
          <a:lstStyle>
            <a:lvl1pPr marL="0" indent="0">
              <a:lnSpc>
                <a:spcPct val="130000"/>
              </a:lnSpc>
              <a:buNone/>
              <a:defRPr sz="14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F92B2F-8804-4195-A779-F5C67C25C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99C26-4411-4833-A917-A45E62D56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8C7C7-F862-434D-A87A-DECE9FD2E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0BAA4B-C4C0-40C1-8DC8-B4E2F8A68E12}"/>
              </a:ext>
            </a:extLst>
          </p:cNvPr>
          <p:cNvCxnSpPr>
            <a:cxnSpLocks/>
          </p:cNvCxnSpPr>
          <p:nvPr/>
        </p:nvCxnSpPr>
        <p:spPr>
          <a:xfrm>
            <a:off x="8872625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0A2259-2540-4B32-A999-2B46A6790E3D}"/>
              </a:ext>
            </a:extLst>
          </p:cNvPr>
          <p:cNvCxnSpPr>
            <a:cxnSpLocks/>
          </p:cNvCxnSpPr>
          <p:nvPr/>
        </p:nvCxnSpPr>
        <p:spPr>
          <a:xfrm flipH="1">
            <a:off x="566094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EFB0ED-3F76-4403-AD0B-E738DD9D8CB6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273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6BD5F-CF53-4DD5-B8C5-27BBA2BB8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09684"/>
            <a:ext cx="11049000" cy="1057160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6C2E1-5D5E-409F-BEE8-F48CE86F55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9447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BBF823-1BFB-4CF0-BAF4-D660C8F1A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7082" y="2074990"/>
            <a:ext cx="5181600" cy="4101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FF816E-EE02-44A4-8B81-B324ECFD7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4D9E4-A693-44D2-A3E8-E3AABC905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4F669F-4B8E-415D-A9BF-AD451F452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0AF959-FCDC-4B92-9324-06A06C0D56F2}"/>
              </a:ext>
            </a:extLst>
          </p:cNvPr>
          <p:cNvCxnSpPr>
            <a:cxnSpLocks/>
          </p:cNvCxnSpPr>
          <p:nvPr/>
        </p:nvCxnSpPr>
        <p:spPr>
          <a:xfrm flipV="1">
            <a:off x="6101405" y="1883336"/>
            <a:ext cx="0" cy="4399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010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F85E5-82C4-4BAE-B2B0-A078ABD6C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469" y="699118"/>
            <a:ext cx="11025062" cy="1063601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2D15C7-F445-40F7-88F6-FD6526269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3468" y="2022883"/>
            <a:ext cx="5230469" cy="564079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652C35-AA8E-4154-8A78-7DE9590E1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469" y="2866031"/>
            <a:ext cx="5157787" cy="3227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57EAC6-567C-4A4A-BB10-57EC14B97D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41470" y="2022883"/>
            <a:ext cx="5183188" cy="564080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9A083F-AD60-4437-B32A-44035D78AF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41470" y="2866031"/>
            <a:ext cx="5183188" cy="32276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DBF86F-3266-4551-B680-06F401FFE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5B38FE-80F9-4582-B2E1-B067C288D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7BEF32-F637-47A1-9ED3-AFC4F79F3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C508D4-7C99-4B8D-BCDE-F0001BD345D9}"/>
              </a:ext>
            </a:extLst>
          </p:cNvPr>
          <p:cNvCxnSpPr>
            <a:cxnSpLocks/>
          </p:cNvCxnSpPr>
          <p:nvPr/>
        </p:nvCxnSpPr>
        <p:spPr>
          <a:xfrm flipV="1">
            <a:off x="6101405" y="1883336"/>
            <a:ext cx="0" cy="43996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49BF61B-7951-48F4-982B-9401A483FFBF}"/>
              </a:ext>
            </a:extLst>
          </p:cNvPr>
          <p:cNvCxnSpPr>
            <a:cxnSpLocks/>
          </p:cNvCxnSpPr>
          <p:nvPr/>
        </p:nvCxnSpPr>
        <p:spPr>
          <a:xfrm flipH="1">
            <a:off x="577485" y="273859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2580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A94CB-6BE5-4B9E-B0A6-54F83B201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717452"/>
            <a:ext cx="11049000" cy="1161836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E8643C-1A5D-4F23-B0D7-5B46F5E45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A3394-78CC-43B0-9762-5E826F8BB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47F0A-1980-4E13-AB22-AE3B8AA44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9D858B-8A9C-4235-B151-81C99A3D20D2}"/>
              </a:ext>
            </a:extLst>
          </p:cNvPr>
          <p:cNvCxnSpPr>
            <a:cxnSpLocks/>
          </p:cNvCxnSpPr>
          <p:nvPr/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6C7798B-3ECB-4076-8955-A82116BB0D25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877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C61D85-3E72-406F-AB26-B4ED94918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9C831E-4321-467E-9090-C89C48CF2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A9556-B3D8-4403-835F-11AE2D40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799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0AA48-D521-423D-B185-6490EF57B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201" y="810344"/>
            <a:ext cx="3478084" cy="140806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4E6DD-DDD2-4ED6-B8A9-A8B6D7656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9809" y="931232"/>
            <a:ext cx="6700679" cy="507936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08F5E-AD33-4ACF-84C9-78B0FF6BE3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0" y="2578608"/>
            <a:ext cx="3478783" cy="34172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7604E-7DD4-4497-B325-74F899E8A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2BEED-A8F6-4256-9539-4434694AA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EA1AA6-EE0B-48FD-A7DE-6CEE6A8C7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F35B32-9A23-4805-94A6-96826D202139}"/>
              </a:ext>
            </a:extLst>
          </p:cNvPr>
          <p:cNvCxnSpPr>
            <a:cxnSpLocks/>
          </p:cNvCxnSpPr>
          <p:nvPr/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2BA7DA-3944-40D4-91CD-40CA24DBB79B}"/>
              </a:ext>
            </a:extLst>
          </p:cNvPr>
          <p:cNvCxnSpPr>
            <a:cxnSpLocks/>
          </p:cNvCxnSpPr>
          <p:nvPr/>
        </p:nvCxnSpPr>
        <p:spPr>
          <a:xfrm flipV="1">
            <a:off x="4419601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EA0B78-39E7-4039-B8BE-4F425688C6DF}"/>
              </a:ext>
            </a:extLst>
          </p:cNvPr>
          <p:cNvCxnSpPr>
            <a:cxnSpLocks/>
          </p:cNvCxnSpPr>
          <p:nvPr/>
        </p:nvCxnSpPr>
        <p:spPr>
          <a:xfrm flipH="1">
            <a:off x="571501" y="2406845"/>
            <a:ext cx="384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68B99C-0744-42EE-9713-AB0CEC3F5D85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982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2732-5D39-4B30-A499-D51BABC88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9" y="802204"/>
            <a:ext cx="3478787" cy="1408062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AF5AEC-77BC-4A52-8A56-C6479CA6A2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23467" y="847384"/>
            <a:ext cx="6907844" cy="521681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0A9240-8762-4C7D-AF22-A844CB2EC8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498" y="2574906"/>
            <a:ext cx="3478787" cy="343571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95685-E45D-4E74-8B78-D3B8E85C4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322F6-1C60-46CF-968C-BC20E470F443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1FCBA3-0FF5-47C2-901A-645F6185D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30381-5320-46AD-A0B9-7C04B3E5A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357A432-D933-402A-8657-216EE20450EE}"/>
              </a:ext>
            </a:extLst>
          </p:cNvPr>
          <p:cNvCxnSpPr>
            <a:cxnSpLocks/>
          </p:cNvCxnSpPr>
          <p:nvPr/>
        </p:nvCxnSpPr>
        <p:spPr>
          <a:xfrm flipH="1">
            <a:off x="571500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1B1E0F3-D71B-436F-A10B-B6EA7125F684}"/>
              </a:ext>
            </a:extLst>
          </p:cNvPr>
          <p:cNvCxnSpPr>
            <a:cxnSpLocks/>
          </p:cNvCxnSpPr>
          <p:nvPr/>
        </p:nvCxnSpPr>
        <p:spPr>
          <a:xfrm flipV="1">
            <a:off x="4419601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DEE64F5-2B48-4A2E-BA5E-1D37F1A7C9A3}"/>
              </a:ext>
            </a:extLst>
          </p:cNvPr>
          <p:cNvCxnSpPr>
            <a:cxnSpLocks/>
          </p:cNvCxnSpPr>
          <p:nvPr/>
        </p:nvCxnSpPr>
        <p:spPr>
          <a:xfrm flipH="1">
            <a:off x="571501" y="2406845"/>
            <a:ext cx="384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99BF9AA-A2C8-4233-B597-EB11C6D6A0E0}"/>
              </a:ext>
            </a:extLst>
          </p:cNvPr>
          <p:cNvCxnSpPr>
            <a:cxnSpLocks/>
          </p:cNvCxnSpPr>
          <p:nvPr/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048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E1467D-9ED1-4211-A71E-41C91C755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689289"/>
            <a:ext cx="11049000" cy="108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F8A6A1-C9C7-4FDF-B4DA-1E86B6A35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499" y="2075688"/>
            <a:ext cx="11059811" cy="3818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CC44A-C635-4CD0-90E9-D9503AF4CC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36732" y="6397103"/>
            <a:ext cx="30919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200" baseline="0">
                <a:solidFill>
                  <a:schemeClr val="tx1"/>
                </a:solidFill>
              </a:defRPr>
            </a:lvl1pPr>
          </a:lstStyle>
          <a:p>
            <a:fld id="{1C8322F6-1C60-46CF-968C-BC20E470F443}" type="datetimeFigureOut">
              <a:rPr lang="en-US" smtClean="0"/>
              <a:t>11/20/2023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BF682-1A47-492C-81E3-9DB0A50ECB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75782" y="639710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2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C814B-9105-44ED-98A9-D326B2E26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4553" y="6397103"/>
            <a:ext cx="700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EEB83C2-341F-4C28-A243-1C56DDDA54D3}" type="slidenum">
              <a:rPr lang="en-US" smtClean="0"/>
              <a:t>‹#›</a:t>
            </a:fld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6814345-41DE-42C5-8657-66C1417DF81A}"/>
              </a:ext>
            </a:extLst>
          </p:cNvPr>
          <p:cNvCxnSpPr>
            <a:cxnSpLocks/>
          </p:cNvCxnSpPr>
          <p:nvPr/>
        </p:nvCxnSpPr>
        <p:spPr>
          <a:xfrm flipH="1">
            <a:off x="566094" y="6286347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68E419-3727-4F5E-8840-AF149B33B0B7}"/>
              </a:ext>
            </a:extLst>
          </p:cNvPr>
          <p:cNvCxnSpPr>
            <a:cxnSpLocks/>
          </p:cNvCxnSpPr>
          <p:nvPr/>
        </p:nvCxnSpPr>
        <p:spPr>
          <a:xfrm flipH="1">
            <a:off x="577485" y="1883336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19B6EC-D7AE-452F-8D0C-D11BD3377F3E}"/>
              </a:ext>
            </a:extLst>
          </p:cNvPr>
          <p:cNvCxnSpPr>
            <a:cxnSpLocks/>
          </p:cNvCxnSpPr>
          <p:nvPr/>
        </p:nvCxnSpPr>
        <p:spPr>
          <a:xfrm flipH="1">
            <a:off x="577485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686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74" r:id="rId4"/>
    <p:sldLayoutId id="2147483675" r:id="rId5"/>
    <p:sldLayoutId id="2147483680" r:id="rId6"/>
    <p:sldLayoutId id="2147483676" r:id="rId7"/>
    <p:sldLayoutId id="2147483677" r:id="rId8"/>
    <p:sldLayoutId id="2147483678" r:id="rId9"/>
    <p:sldLayoutId id="2147483679" r:id="rId10"/>
    <p:sldLayoutId id="214748368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spc="-100" baseline="0">
          <a:solidFill>
            <a:schemeClr val="tx1"/>
          </a:solidFill>
          <a:latin typeface="Batang" panose="02030600000101010101" pitchFamily="18" charset="-127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venir Next LT Pro Light" panose="020B03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venir Next LT Pro Light" panose="020B03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-football-reference.com/" TargetMode="External"/><Relationship Id="rId2" Type="http://schemas.openxmlformats.org/officeDocument/2006/relationships/hyperlink" Target="https://www.cbssports.com/nfl/news/reality-of-being-an-nfl-running-back-why-the-position-has-been-devalued-and-how-we-got-to-this-poin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ournals.sagepub.com/doi/10.1177/17479541211069338" TargetMode="External"/><Relationship Id="rId5" Type="http://schemas.openxmlformats.org/officeDocument/2006/relationships/hyperlink" Target="https://journals.lww.com/nsca-jscr/fulltext/2011/10000/positional_physical_characteristics_of_players.4.aspx" TargetMode="External"/><Relationship Id="rId4" Type="http://schemas.openxmlformats.org/officeDocument/2006/relationships/hyperlink" Target="https://journals.lww.com/nsca-jscr/fulltext/2020/03000/a_comparison_of_the_national_football_league_s.20.aspx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220DBA-8988-4873-8FCD-3FFAC3CF1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Football line of scrimmage">
            <a:extLst>
              <a:ext uri="{FF2B5EF4-FFF2-40B4-BE49-F238E27FC236}">
                <a16:creationId xmlns:a16="http://schemas.microsoft.com/office/drawing/2014/main" id="{05E8FF29-ABF7-4164-F0E0-C279560A0F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5853" r="-1" b="791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AC97AC-BB08-906A-D6F7-DD4ABB23EF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9" y="822960"/>
            <a:ext cx="7213092" cy="5015169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How the NFL Running Back Position Has Changed Since 1966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B10FEA-B463-91B0-3D45-26394DDF95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61493" y="3041761"/>
            <a:ext cx="2429605" cy="285620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By: Luke Scott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8CB1B5-064D-4590-A7F2-70C604854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238" y="571500"/>
            <a:ext cx="1106026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23F81E2-AE9A-4D71-87B5-D24817F30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7300" y="571500"/>
            <a:ext cx="0" cy="571500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5C0F619-4F98-49B2-B92F-39B242F38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6287848"/>
            <a:ext cx="11060263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727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75" name="Straight Connector 7174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7" name="Straight Connector 7176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9" name="Straight Connector 7178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1" name="Rectangle 7180">
            <a:extLst>
              <a:ext uri="{FF2B5EF4-FFF2-40B4-BE49-F238E27FC236}">
                <a16:creationId xmlns:a16="http://schemas.microsoft.com/office/drawing/2014/main" id="{60220DBA-8988-4873-8FCD-3FFAC3CF1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Football On The Field Wall Mural - Murals Your Way">
            <a:extLst>
              <a:ext uri="{FF2B5EF4-FFF2-40B4-BE49-F238E27FC236}">
                <a16:creationId xmlns:a16="http://schemas.microsoft.com/office/drawing/2014/main" id="{63C70DC0-61EB-2213-11EA-E51E8653A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10"/>
            <a:ext cx="12191979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839F0E-E997-4BEA-3179-937010994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1"/>
            <a:ext cx="7213092" cy="44757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Total Touchdowns</a:t>
            </a:r>
          </a:p>
        </p:txBody>
      </p:sp>
      <p:cxnSp>
        <p:nvCxnSpPr>
          <p:cNvPr id="7183" name="Straight Connector 7182">
            <a:extLst>
              <a:ext uri="{FF2B5EF4-FFF2-40B4-BE49-F238E27FC236}">
                <a16:creationId xmlns:a16="http://schemas.microsoft.com/office/drawing/2014/main" id="{3A8CB1B5-064D-4590-A7F2-70C604854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238" y="571500"/>
            <a:ext cx="1106026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5" name="Straight Connector 7184">
            <a:extLst>
              <a:ext uri="{FF2B5EF4-FFF2-40B4-BE49-F238E27FC236}">
                <a16:creationId xmlns:a16="http://schemas.microsoft.com/office/drawing/2014/main" id="{95C0F619-4F98-49B2-B92F-39B242F38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6287848"/>
            <a:ext cx="11060263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4B90A21-FD8A-24F4-9CE9-EA80DBC63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369" y="1556344"/>
            <a:ext cx="547687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62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75" name="Straight Connector 7174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7" name="Straight Connector 7176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9" name="Straight Connector 7178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1" name="Rectangle 7180">
            <a:extLst>
              <a:ext uri="{FF2B5EF4-FFF2-40B4-BE49-F238E27FC236}">
                <a16:creationId xmlns:a16="http://schemas.microsoft.com/office/drawing/2014/main" id="{60220DBA-8988-4873-8FCD-3FFAC3CF1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Football On The Field Wall Mural - Murals Your Way">
            <a:extLst>
              <a:ext uri="{FF2B5EF4-FFF2-40B4-BE49-F238E27FC236}">
                <a16:creationId xmlns:a16="http://schemas.microsoft.com/office/drawing/2014/main" id="{63C70DC0-61EB-2213-11EA-E51E8653A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10"/>
            <a:ext cx="12191979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839F0E-E997-4BEA-3179-937010994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1"/>
            <a:ext cx="7213092" cy="9143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Total Attempts</a:t>
            </a:r>
          </a:p>
        </p:txBody>
      </p:sp>
      <p:cxnSp>
        <p:nvCxnSpPr>
          <p:cNvPr id="7183" name="Straight Connector 7182">
            <a:extLst>
              <a:ext uri="{FF2B5EF4-FFF2-40B4-BE49-F238E27FC236}">
                <a16:creationId xmlns:a16="http://schemas.microsoft.com/office/drawing/2014/main" id="{3A8CB1B5-064D-4590-A7F2-70C604854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238" y="571500"/>
            <a:ext cx="1106026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5" name="Straight Connector 7184">
            <a:extLst>
              <a:ext uri="{FF2B5EF4-FFF2-40B4-BE49-F238E27FC236}">
                <a16:creationId xmlns:a16="http://schemas.microsoft.com/office/drawing/2014/main" id="{95C0F619-4F98-49B2-B92F-39B242F38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6287848"/>
            <a:ext cx="11060263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659D86A-5DEC-6B1A-66AE-19ACADACA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369" y="1616131"/>
            <a:ext cx="563880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493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75" name="Straight Connector 7174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7" name="Straight Connector 7176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9" name="Straight Connector 7178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1" name="Rectangle 7180">
            <a:extLst>
              <a:ext uri="{FF2B5EF4-FFF2-40B4-BE49-F238E27FC236}">
                <a16:creationId xmlns:a16="http://schemas.microsoft.com/office/drawing/2014/main" id="{60220DBA-8988-4873-8FCD-3FFAC3CF1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Football On The Field Wall Mural - Murals Your Way">
            <a:extLst>
              <a:ext uri="{FF2B5EF4-FFF2-40B4-BE49-F238E27FC236}">
                <a16:creationId xmlns:a16="http://schemas.microsoft.com/office/drawing/2014/main" id="{63C70DC0-61EB-2213-11EA-E51E8653A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10"/>
            <a:ext cx="12191979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839F0E-E997-4BEA-3179-937010994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1"/>
            <a:ext cx="7213092" cy="91439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Total Attempts Confidence Interval</a:t>
            </a:r>
          </a:p>
        </p:txBody>
      </p:sp>
      <p:cxnSp>
        <p:nvCxnSpPr>
          <p:cNvPr id="7183" name="Straight Connector 7182">
            <a:extLst>
              <a:ext uri="{FF2B5EF4-FFF2-40B4-BE49-F238E27FC236}">
                <a16:creationId xmlns:a16="http://schemas.microsoft.com/office/drawing/2014/main" id="{3A8CB1B5-064D-4590-A7F2-70C604854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238" y="571500"/>
            <a:ext cx="1106026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5" name="Straight Connector 7184">
            <a:extLst>
              <a:ext uri="{FF2B5EF4-FFF2-40B4-BE49-F238E27FC236}">
                <a16:creationId xmlns:a16="http://schemas.microsoft.com/office/drawing/2014/main" id="{95C0F619-4F98-49B2-B92F-39B242F38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6287848"/>
            <a:ext cx="11060263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CF75702-E6C9-A080-8035-6330F945E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369" y="1682114"/>
            <a:ext cx="563880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993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FBDF20-5323-F5AE-6838-7DB1B1EE0C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9" t="2998" r="389" b="41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19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8198">
            <a:extLst>
              <a:ext uri="{FF2B5EF4-FFF2-40B4-BE49-F238E27FC236}">
                <a16:creationId xmlns:a16="http://schemas.microsoft.com/office/drawing/2014/main" id="{EBAF395E-7D52-496C-ACDD-468AEC1A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This Is The Ultimate NFL Trivia Quiz">
            <a:extLst>
              <a:ext uri="{FF2B5EF4-FFF2-40B4-BE49-F238E27FC236}">
                <a16:creationId xmlns:a16="http://schemas.microsoft.com/office/drawing/2014/main" id="{60250A10-1374-82ED-470F-4F00C57069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BF109F-73FB-F14A-D167-A0BB6EFDB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734" y="822960"/>
            <a:ext cx="5425025" cy="4977011"/>
          </a:xfrm>
        </p:spPr>
        <p:txBody>
          <a:bodyPr anchor="t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Conclusion</a:t>
            </a:r>
          </a:p>
        </p:txBody>
      </p:sp>
      <p:cxnSp>
        <p:nvCxnSpPr>
          <p:cNvPr id="8201" name="Straight Connector 8200">
            <a:extLst>
              <a:ext uri="{FF2B5EF4-FFF2-40B4-BE49-F238E27FC236}">
                <a16:creationId xmlns:a16="http://schemas.microsoft.com/office/drawing/2014/main" id="{56BAADB1-054E-4A82-8D07-643BD1F4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576201"/>
            <a:ext cx="1105479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3" name="Straight Connector 8202">
            <a:extLst>
              <a:ext uri="{FF2B5EF4-FFF2-40B4-BE49-F238E27FC236}">
                <a16:creationId xmlns:a16="http://schemas.microsoft.com/office/drawing/2014/main" id="{B3121654-FB13-441C-AB60-76710D917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5760" y="571500"/>
            <a:ext cx="0" cy="5702865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36553-36EF-C70F-E179-EDB7A2AFE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2513" y="948751"/>
            <a:ext cx="3480887" cy="4966512"/>
          </a:xfrm>
        </p:spPr>
        <p:txBody>
          <a:bodyPr anchor="b"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Running backs have definitely changed, primarily around the 1970’s-1980’s</a:t>
            </a:r>
          </a:p>
          <a:p>
            <a:r>
              <a:rPr lang="en-US" sz="1800">
                <a:solidFill>
                  <a:srgbClr val="FFFFFF"/>
                </a:solidFill>
              </a:rPr>
              <a:t>Receiving has gotten much more standard</a:t>
            </a:r>
          </a:p>
          <a:p>
            <a:r>
              <a:rPr lang="en-US" sz="1800">
                <a:solidFill>
                  <a:srgbClr val="FFFFFF"/>
                </a:solidFill>
              </a:rPr>
              <a:t>The yards gained from receiving is much higher</a:t>
            </a:r>
          </a:p>
          <a:p>
            <a:r>
              <a:rPr lang="en-US" sz="1800">
                <a:solidFill>
                  <a:srgbClr val="FFFFFF"/>
                </a:solidFill>
              </a:rPr>
              <a:t>Most modern running backs tend to receive just as much</a:t>
            </a:r>
          </a:p>
        </p:txBody>
      </p:sp>
      <p:cxnSp>
        <p:nvCxnSpPr>
          <p:cNvPr id="8205" name="Straight Connector 8204">
            <a:extLst>
              <a:ext uri="{FF2B5EF4-FFF2-40B4-BE49-F238E27FC236}">
                <a16:creationId xmlns:a16="http://schemas.microsoft.com/office/drawing/2014/main" id="{C58D2D3E-B980-4D6F-BBFB-DF7A3A94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6287813"/>
            <a:ext cx="1105479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2795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6A752-90C7-2DAE-09CB-02A0DD01E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A6AC5-3A2B-5059-3A97-2FE47AA3D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https://www.cbssports.com/nfl/news/reality-of-being-an-nfl-running-back-why-the-position-has-been-devalued-and-how-we-got-to-this-point/</a:t>
            </a:r>
            <a:endParaRPr lang="en-US" dirty="0"/>
          </a:p>
          <a:p>
            <a:r>
              <a:rPr lang="en-US" dirty="0">
                <a:hlinkClick r:id="rId3"/>
              </a:rPr>
              <a:t>https://www.pro-football-reference.com</a:t>
            </a:r>
            <a:endParaRPr lang="en-US" dirty="0"/>
          </a:p>
          <a:p>
            <a:r>
              <a:rPr lang="en-US" dirty="0">
                <a:hlinkClick r:id="rId4"/>
              </a:rPr>
              <a:t>https://journals.lww.com/nsca-jscr/fulltext/2020/03000/a_comparison_of_the_national_football_league_s.20.aspx</a:t>
            </a:r>
            <a:endParaRPr lang="en-US" dirty="0"/>
          </a:p>
          <a:p>
            <a:r>
              <a:rPr lang="en-US" dirty="0">
                <a:hlinkClick r:id="rId5"/>
              </a:rPr>
              <a:t>https://journals.lww.com/nsca-jscr/fulltext/2011/10000/positional_physical_characteristics_of_players.4.aspx</a:t>
            </a:r>
            <a:endParaRPr lang="en-US" dirty="0"/>
          </a:p>
          <a:p>
            <a:r>
              <a:rPr lang="en-US" dirty="0">
                <a:hlinkClick r:id="rId6"/>
              </a:rPr>
              <a:t>https://journals.sagepub.com/doi/10.1177/17479541211069338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351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0220DBA-8988-4873-8FCD-3FFAC3CF1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Many question marks on black background">
            <a:extLst>
              <a:ext uri="{FF2B5EF4-FFF2-40B4-BE49-F238E27FC236}">
                <a16:creationId xmlns:a16="http://schemas.microsoft.com/office/drawing/2014/main" id="{18C34E49-5DB4-11E4-89B6-797ED6066D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5000"/>
          </a:blip>
          <a:srcRect t="7787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09A29-FAA3-F215-4D5C-65D1ECE71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4819615"/>
            <a:ext cx="6817836" cy="12649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Questions?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1981B13-F880-47D1-BA19-C2C84FC75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4610607"/>
            <a:ext cx="1105479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9889C86-81F5-4E2B-A1BF-3DC57716B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34300" y="4614653"/>
            <a:ext cx="0" cy="1674861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D1651B2-663F-4ED2-A7D2-9D74A5DFD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1819" y="6289514"/>
            <a:ext cx="1105479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63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EBAF395E-7D52-496C-ACDD-468AEC1A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84,122 Football Field Background Stock Photos - Free &amp; Royalty-Free Stock  Photos from Dreamstime">
            <a:extLst>
              <a:ext uri="{FF2B5EF4-FFF2-40B4-BE49-F238E27FC236}">
                <a16:creationId xmlns:a16="http://schemas.microsoft.com/office/drawing/2014/main" id="{0C32AFE1-B789-1D2B-0E13-91EF65A881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3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CDCF39-82D2-8949-D1CC-9614EF5CC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734" y="822960"/>
            <a:ext cx="5425025" cy="4977011"/>
          </a:xfrm>
        </p:spPr>
        <p:txBody>
          <a:bodyPr anchor="t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What is a Running Back (RB) in the NFL?</a:t>
            </a:r>
          </a:p>
        </p:txBody>
      </p: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56BAADB1-054E-4A82-8D07-643BD1F4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576201"/>
            <a:ext cx="1105479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B3121654-FB13-441C-AB60-76710D917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5760" y="571500"/>
            <a:ext cx="0" cy="5702865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C58D2D3E-B980-4D6F-BBFB-DF7A3A94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6287813"/>
            <a:ext cx="1105479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72BAFFA-4BC0-3F93-6648-5EE52E266E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0856100"/>
              </p:ext>
            </p:extLst>
          </p:nvPr>
        </p:nvGraphicFramePr>
        <p:xfrm>
          <a:off x="8142513" y="948751"/>
          <a:ext cx="3480887" cy="4966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84958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Rectangle 2062">
            <a:extLst>
              <a:ext uri="{FF2B5EF4-FFF2-40B4-BE49-F238E27FC236}">
                <a16:creationId xmlns:a16="http://schemas.microsoft.com/office/drawing/2014/main" id="{EBAF395E-7D52-496C-ACDD-468AEC1A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 descr="Falcons RB Bijan Robinson barely plays in 16-13 win over Buccaneers due to  apparent illness">
            <a:extLst>
              <a:ext uri="{FF2B5EF4-FFF2-40B4-BE49-F238E27FC236}">
                <a16:creationId xmlns:a16="http://schemas.microsoft.com/office/drawing/2014/main" id="{FDA60BE8-55D9-EB9F-0A5E-C6BF84AA4E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AD3967-3EE5-F2E3-94CF-09D4B2C5B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734" y="822960"/>
            <a:ext cx="5425025" cy="4977011"/>
          </a:xfrm>
        </p:spPr>
        <p:txBody>
          <a:bodyPr anchor="t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Importance of a Running Back</a:t>
            </a:r>
          </a:p>
        </p:txBody>
      </p:sp>
      <p:cxnSp>
        <p:nvCxnSpPr>
          <p:cNvPr id="2065" name="Straight Connector 2064">
            <a:extLst>
              <a:ext uri="{FF2B5EF4-FFF2-40B4-BE49-F238E27FC236}">
                <a16:creationId xmlns:a16="http://schemas.microsoft.com/office/drawing/2014/main" id="{56BAADB1-054E-4A82-8D07-643BD1F4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576201"/>
            <a:ext cx="1105479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7" name="Straight Connector 2066">
            <a:extLst>
              <a:ext uri="{FF2B5EF4-FFF2-40B4-BE49-F238E27FC236}">
                <a16:creationId xmlns:a16="http://schemas.microsoft.com/office/drawing/2014/main" id="{B3121654-FB13-441C-AB60-76710D917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5760" y="571500"/>
            <a:ext cx="0" cy="5702865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DB507-CC99-AEA8-3951-A2C14F297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2513" y="948751"/>
            <a:ext cx="3480887" cy="4966512"/>
          </a:xfrm>
        </p:spPr>
        <p:txBody>
          <a:bodyPr anchor="b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rgbClr val="FFFFFF"/>
                </a:solidFill>
              </a:rPr>
              <a:t>Quarterback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rgbClr val="FFFFFF"/>
                </a:solidFill>
              </a:rPr>
              <a:t>Pass Rusher 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rgbClr val="FFFFFF"/>
                </a:solidFill>
              </a:rPr>
              <a:t>Left Tackle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rgbClr val="FFFFFF"/>
                </a:solidFill>
              </a:rPr>
              <a:t>Left Cornerback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rgbClr val="FFFFFF"/>
                </a:solidFill>
              </a:rPr>
              <a:t>Wide Receiver 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rgbClr val="FFFFFF"/>
                </a:solidFill>
              </a:rPr>
              <a:t>Defensive Tackle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b="1" dirty="0">
                <a:solidFill>
                  <a:srgbClr val="FFFFFF"/>
                </a:solidFill>
              </a:rPr>
              <a:t>Running Back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rgbClr val="FFFFFF"/>
                </a:solidFill>
              </a:rPr>
              <a:t>Pass Rusher 2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rgbClr val="FFFFFF"/>
                </a:solidFill>
              </a:rPr>
              <a:t>Middle Linebacker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>
                <a:solidFill>
                  <a:srgbClr val="FFFFFF"/>
                </a:solidFill>
              </a:rPr>
              <a:t>Tight End</a:t>
            </a:r>
          </a:p>
        </p:txBody>
      </p:sp>
      <p:cxnSp>
        <p:nvCxnSpPr>
          <p:cNvPr id="2069" name="Straight Connector 2068">
            <a:extLst>
              <a:ext uri="{FF2B5EF4-FFF2-40B4-BE49-F238E27FC236}">
                <a16:creationId xmlns:a16="http://schemas.microsoft.com/office/drawing/2014/main" id="{C58D2D3E-B980-4D6F-BBFB-DF7A3A94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6287813"/>
            <a:ext cx="1105479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803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EBAF395E-7D52-496C-ACDD-468AEC1AD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Gil Brandt's 25 greatest NFL running backs of all time">
            <a:extLst>
              <a:ext uri="{FF2B5EF4-FFF2-40B4-BE49-F238E27FC236}">
                <a16:creationId xmlns:a16="http://schemas.microsoft.com/office/drawing/2014/main" id="{FFCED452-7D9C-91BE-1180-0664D37E5C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96E7F4-1080-330A-93E0-C3C95C845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734" y="822960"/>
            <a:ext cx="5425025" cy="4977011"/>
          </a:xfrm>
        </p:spPr>
        <p:txBody>
          <a:bodyPr anchor="t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Was This Always the Case?</a:t>
            </a:r>
          </a:p>
        </p:txBody>
      </p:sp>
      <p:cxnSp>
        <p:nvCxnSpPr>
          <p:cNvPr id="3081" name="Straight Connector 3080">
            <a:extLst>
              <a:ext uri="{FF2B5EF4-FFF2-40B4-BE49-F238E27FC236}">
                <a16:creationId xmlns:a16="http://schemas.microsoft.com/office/drawing/2014/main" id="{56BAADB1-054E-4A82-8D07-643BD1F4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576201"/>
            <a:ext cx="1105479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3" name="Straight Connector 3082">
            <a:extLst>
              <a:ext uri="{FF2B5EF4-FFF2-40B4-BE49-F238E27FC236}">
                <a16:creationId xmlns:a16="http://schemas.microsoft.com/office/drawing/2014/main" id="{B3121654-FB13-441C-AB60-76710D917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5760" y="571500"/>
            <a:ext cx="0" cy="5702865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87" name="Content Placeholder 4">
            <a:extLst>
              <a:ext uri="{FF2B5EF4-FFF2-40B4-BE49-F238E27FC236}">
                <a16:creationId xmlns:a16="http://schemas.microsoft.com/office/drawing/2014/main" id="{A252DF74-92AC-7BF0-029F-57ADCDB78E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6138373"/>
              </p:ext>
            </p:extLst>
          </p:nvPr>
        </p:nvGraphicFramePr>
        <p:xfrm>
          <a:off x="8142513" y="948751"/>
          <a:ext cx="3480887" cy="49665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3085" name="Straight Connector 3084">
            <a:extLst>
              <a:ext uri="{FF2B5EF4-FFF2-40B4-BE49-F238E27FC236}">
                <a16:creationId xmlns:a16="http://schemas.microsoft.com/office/drawing/2014/main" id="{C58D2D3E-B980-4D6F-BBFB-DF7A3A947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8602" y="6287813"/>
            <a:ext cx="1105479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9927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A11BAE-25FB-99B5-C892-156E15B00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9846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Stats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3D2A1E7-1655-9076-3988-9B345E5879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7345" y="1077754"/>
            <a:ext cx="6923447" cy="4794486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B10899A0-ECC4-82EB-47CF-5940E7DC46A0}"/>
              </a:ext>
            </a:extLst>
          </p:cNvPr>
          <p:cNvSpPr txBox="1">
            <a:spLocks/>
          </p:cNvSpPr>
          <p:nvPr/>
        </p:nvSpPr>
        <p:spPr>
          <a:xfrm>
            <a:off x="521208" y="2056552"/>
            <a:ext cx="3463784" cy="9846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spc="-100" baseline="0">
                <a:solidFill>
                  <a:schemeClr val="tx1"/>
                </a:solidFill>
                <a:latin typeface="Batang" panose="02030600000101010101" pitchFamily="18" charset="-127"/>
                <a:ea typeface="Batang" panose="02030600000101010101" pitchFamily="18" charset="-127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7" name="AutoShape 2" descr="Pro-Football-Reference.com Logo &amp; Link to home page">
            <a:extLst>
              <a:ext uri="{FF2B5EF4-FFF2-40B4-BE49-F238E27FC236}">
                <a16:creationId xmlns:a16="http://schemas.microsoft.com/office/drawing/2014/main" id="{DDC4FE04-A3E4-EFF2-3672-8A9C558E99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807CEE-3B1B-DD0A-39B3-867CD9FE3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73" y="5219773"/>
            <a:ext cx="3933854" cy="65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716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1FD0F0B6-5415-4254-9E66-BE9C2FB0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33E77-0274-5CA3-8353-12F3A985A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0"/>
            <a:ext cx="3463784" cy="34546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Formatting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D66FEA8-8B71-461B-95A4-855374AB4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19600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A4B168A-A51F-4C91-A9E4-A2F203CB9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689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1390252-6F10-992B-5E6E-5BF6C5799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7052" y="925440"/>
            <a:ext cx="6923447" cy="5002191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5407E01-913B-484C-A03C-2C6402847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0" y="6286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703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75" name="Straight Connector 7174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7" name="Straight Connector 7176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9" name="Straight Connector 7178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1" name="Rectangle 7180">
            <a:extLst>
              <a:ext uri="{FF2B5EF4-FFF2-40B4-BE49-F238E27FC236}">
                <a16:creationId xmlns:a16="http://schemas.microsoft.com/office/drawing/2014/main" id="{60220DBA-8988-4873-8FCD-3FFAC3CF1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Football On The Field Wall Mural - Murals Your Way">
            <a:extLst>
              <a:ext uri="{FF2B5EF4-FFF2-40B4-BE49-F238E27FC236}">
                <a16:creationId xmlns:a16="http://schemas.microsoft.com/office/drawing/2014/main" id="{63C70DC0-61EB-2213-11EA-E51E8653A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10"/>
            <a:ext cx="12191979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839F0E-E997-4BEA-3179-937010994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1"/>
            <a:ext cx="7213092" cy="44757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Maximum Yards per Year</a:t>
            </a:r>
          </a:p>
        </p:txBody>
      </p:sp>
      <p:cxnSp>
        <p:nvCxnSpPr>
          <p:cNvPr id="7183" name="Straight Connector 7182">
            <a:extLst>
              <a:ext uri="{FF2B5EF4-FFF2-40B4-BE49-F238E27FC236}">
                <a16:creationId xmlns:a16="http://schemas.microsoft.com/office/drawing/2014/main" id="{3A8CB1B5-064D-4590-A7F2-70C604854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238" y="571500"/>
            <a:ext cx="1106026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5" name="Straight Connector 7184">
            <a:extLst>
              <a:ext uri="{FF2B5EF4-FFF2-40B4-BE49-F238E27FC236}">
                <a16:creationId xmlns:a16="http://schemas.microsoft.com/office/drawing/2014/main" id="{95C0F619-4F98-49B2-B92F-39B242F38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6287848"/>
            <a:ext cx="11060263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D33C227A-1C0C-EF3D-B3FF-1BC01F521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002" y="2526651"/>
            <a:ext cx="4346782" cy="34073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F12792-73E1-EAEF-E75A-4037862C9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804" y="2526651"/>
            <a:ext cx="4346782" cy="340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390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75" name="Straight Connector 7174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7" name="Straight Connector 7176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9" name="Straight Connector 7178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1" name="Rectangle 7180">
            <a:extLst>
              <a:ext uri="{FF2B5EF4-FFF2-40B4-BE49-F238E27FC236}">
                <a16:creationId xmlns:a16="http://schemas.microsoft.com/office/drawing/2014/main" id="{60220DBA-8988-4873-8FCD-3FFAC3CF1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Football On The Field Wall Mural - Murals Your Way">
            <a:extLst>
              <a:ext uri="{FF2B5EF4-FFF2-40B4-BE49-F238E27FC236}">
                <a16:creationId xmlns:a16="http://schemas.microsoft.com/office/drawing/2014/main" id="{63C70DC0-61EB-2213-11EA-E51E8653A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10"/>
            <a:ext cx="12191979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839F0E-E997-4BEA-3179-937010994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1"/>
            <a:ext cx="7213092" cy="44757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Average Yards per Year</a:t>
            </a:r>
          </a:p>
        </p:txBody>
      </p:sp>
      <p:cxnSp>
        <p:nvCxnSpPr>
          <p:cNvPr id="7183" name="Straight Connector 7182">
            <a:extLst>
              <a:ext uri="{FF2B5EF4-FFF2-40B4-BE49-F238E27FC236}">
                <a16:creationId xmlns:a16="http://schemas.microsoft.com/office/drawing/2014/main" id="{3A8CB1B5-064D-4590-A7F2-70C604854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238" y="571500"/>
            <a:ext cx="1106026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5" name="Straight Connector 7184">
            <a:extLst>
              <a:ext uri="{FF2B5EF4-FFF2-40B4-BE49-F238E27FC236}">
                <a16:creationId xmlns:a16="http://schemas.microsoft.com/office/drawing/2014/main" id="{95C0F619-4F98-49B2-B92F-39B242F38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6287848"/>
            <a:ext cx="11060263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599D13F-D967-503B-B2A6-DDFA5657A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425" y="1725412"/>
            <a:ext cx="555307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08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75" name="Straight Connector 7174">
            <a:extLst>
              <a:ext uri="{FF2B5EF4-FFF2-40B4-BE49-F238E27FC236}">
                <a16:creationId xmlns:a16="http://schemas.microsoft.com/office/drawing/2014/main" id="{A240FCEE-B6E2-46D0-9BB0-F45F79545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1501" y="571500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7" name="Straight Connector 7176">
            <a:extLst>
              <a:ext uri="{FF2B5EF4-FFF2-40B4-BE49-F238E27FC236}">
                <a16:creationId xmlns:a16="http://schemas.microsoft.com/office/drawing/2014/main" id="{3BD2FB83-3783-4477-80B5-DA5BF10BA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42482" y="571500"/>
            <a:ext cx="0" cy="571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9" name="Straight Connector 7178">
            <a:extLst>
              <a:ext uri="{FF2B5EF4-FFF2-40B4-BE49-F238E27FC236}">
                <a16:creationId xmlns:a16="http://schemas.microsoft.com/office/drawing/2014/main" id="{E83EA203-71D5-49C0-9626-FFA8E46787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77485" y="6283518"/>
            <a:ext cx="110598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1" name="Rectangle 7180">
            <a:extLst>
              <a:ext uri="{FF2B5EF4-FFF2-40B4-BE49-F238E27FC236}">
                <a16:creationId xmlns:a16="http://schemas.microsoft.com/office/drawing/2014/main" id="{60220DBA-8988-4873-8FCD-3FFAC3CF1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Football On The Field Wall Mural - Murals Your Way">
            <a:extLst>
              <a:ext uri="{FF2B5EF4-FFF2-40B4-BE49-F238E27FC236}">
                <a16:creationId xmlns:a16="http://schemas.microsoft.com/office/drawing/2014/main" id="{63C70DC0-61EB-2213-11EA-E51E8653A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10"/>
            <a:ext cx="12191979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839F0E-E997-4BEA-3179-937010994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22961"/>
            <a:ext cx="7213092" cy="44757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Average Yards per Year</a:t>
            </a:r>
          </a:p>
        </p:txBody>
      </p:sp>
      <p:cxnSp>
        <p:nvCxnSpPr>
          <p:cNvPr id="7183" name="Straight Connector 7182">
            <a:extLst>
              <a:ext uri="{FF2B5EF4-FFF2-40B4-BE49-F238E27FC236}">
                <a16:creationId xmlns:a16="http://schemas.microsoft.com/office/drawing/2014/main" id="{3A8CB1B5-064D-4590-A7F2-70C604854D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0238" y="571500"/>
            <a:ext cx="11060262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5" name="Straight Connector 7184">
            <a:extLst>
              <a:ext uri="{FF2B5EF4-FFF2-40B4-BE49-F238E27FC236}">
                <a16:creationId xmlns:a16="http://schemas.microsoft.com/office/drawing/2014/main" id="{95C0F619-4F98-49B2-B92F-39B242F38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65869" y="6287848"/>
            <a:ext cx="11060263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705CB06-E9D9-C557-FF14-55CCC51A8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369" y="1682114"/>
            <a:ext cx="555307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243815"/>
      </p:ext>
    </p:extLst>
  </p:cSld>
  <p:clrMapOvr>
    <a:masterClrMapping/>
  </p:clrMapOvr>
</p:sld>
</file>

<file path=ppt/theme/theme1.xml><?xml version="1.0" encoding="utf-8"?>
<a:theme xmlns:a="http://schemas.openxmlformats.org/drawingml/2006/main" name="AlignmentVTI">
  <a:themeElements>
    <a:clrScheme name="AnalogousFromRegularSeedLeftStep">
      <a:dk1>
        <a:srgbClr val="000000"/>
      </a:dk1>
      <a:lt1>
        <a:srgbClr val="FFFFFF"/>
      </a:lt1>
      <a:dk2>
        <a:srgbClr val="253C22"/>
      </a:dk2>
      <a:lt2>
        <a:srgbClr val="E8E6E2"/>
      </a:lt2>
      <a:accent1>
        <a:srgbClr val="4D7EC3"/>
      </a:accent1>
      <a:accent2>
        <a:srgbClr val="3B9DB1"/>
      </a:accent2>
      <a:accent3>
        <a:srgbClr val="47B499"/>
      </a:accent3>
      <a:accent4>
        <a:srgbClr val="3BB163"/>
      </a:accent4>
      <a:accent5>
        <a:srgbClr val="50B647"/>
      </a:accent5>
      <a:accent6>
        <a:srgbClr val="76B13B"/>
      </a:accent6>
      <a:hlink>
        <a:srgbClr val="A87A38"/>
      </a:hlink>
      <a:folHlink>
        <a:srgbClr val="7F7F7F"/>
      </a:folHlink>
    </a:clrScheme>
    <a:fontScheme name="Custom 1">
      <a:majorFont>
        <a:latin typeface="Batang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ignmentVTI" id="{606D7720-FAA0-4ADC-B967-3239DA8ECA1A}" vid="{10074623-6FCC-4A3C-AAA5-58644BD8FF1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178</TotalTime>
  <Words>255</Words>
  <Application>Microsoft Office PowerPoint</Application>
  <PresentationFormat>Widescreen</PresentationFormat>
  <Paragraphs>42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Batang</vt:lpstr>
      <vt:lpstr>Arial</vt:lpstr>
      <vt:lpstr>Avenir Next LT Pro Light</vt:lpstr>
      <vt:lpstr>AlignmentVTI</vt:lpstr>
      <vt:lpstr>How the NFL Running Back Position Has Changed Since 1966</vt:lpstr>
      <vt:lpstr>What is a Running Back (RB) in the NFL?</vt:lpstr>
      <vt:lpstr>Importance of a Running Back</vt:lpstr>
      <vt:lpstr>Was This Always the Case?</vt:lpstr>
      <vt:lpstr>Stats</vt:lpstr>
      <vt:lpstr>Formatting</vt:lpstr>
      <vt:lpstr>Maximum Yards per Year</vt:lpstr>
      <vt:lpstr>Average Yards per Year</vt:lpstr>
      <vt:lpstr>Average Yards per Year</vt:lpstr>
      <vt:lpstr>Total Touchdowns</vt:lpstr>
      <vt:lpstr>Total Attempts</vt:lpstr>
      <vt:lpstr>Total Attempts Confidence Interval</vt:lpstr>
      <vt:lpstr>PowerPoint Presentation</vt:lpstr>
      <vt:lpstr>Conclusion</vt:lpstr>
      <vt:lpstr>Sources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the NFL Running Back Position Has Changed Since 1966</dc:title>
  <dc:creator>Luke Scott</dc:creator>
  <cp:lastModifiedBy>Luke Scott</cp:lastModifiedBy>
  <cp:revision>1</cp:revision>
  <dcterms:created xsi:type="dcterms:W3CDTF">2023-11-20T15:35:48Z</dcterms:created>
  <dcterms:modified xsi:type="dcterms:W3CDTF">2023-11-20T18:34:24Z</dcterms:modified>
</cp:coreProperties>
</file>